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6" r:id="rId9"/>
    <p:sldId id="267" r:id="rId10"/>
    <p:sldId id="268" r:id="rId11"/>
    <p:sldId id="272" r:id="rId12"/>
    <p:sldId id="273" r:id="rId13"/>
    <p:sldId id="285" r:id="rId14"/>
    <p:sldId id="275" r:id="rId15"/>
    <p:sldId id="277" r:id="rId16"/>
    <p:sldId id="278" r:id="rId17"/>
    <p:sldId id="283" r:id="rId18"/>
    <p:sldId id="284" r:id="rId19"/>
    <p:sldId id="279" r:id="rId20"/>
    <p:sldId id="28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>
        <p:scale>
          <a:sx n="64" d="100"/>
          <a:sy n="64" d="100"/>
        </p:scale>
        <p:origin x="-15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77D5-93B8-43EB-AC31-12587BE057AC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E5769B-5258-451E-AE63-9C226AAE8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77D5-93B8-43EB-AC31-12587BE057AC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5769B-5258-451E-AE63-9C226AAE8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77D5-93B8-43EB-AC31-12587BE057AC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5769B-5258-451E-AE63-9C226AAE8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77D5-93B8-43EB-AC31-12587BE057AC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E5769B-5258-451E-AE63-9C226AAE8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77D5-93B8-43EB-AC31-12587BE057AC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5769B-5258-451E-AE63-9C226AAE81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77D5-93B8-43EB-AC31-12587BE057AC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5769B-5258-451E-AE63-9C226AAE8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77D5-93B8-43EB-AC31-12587BE057AC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E5769B-5258-451E-AE63-9C226AAE81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77D5-93B8-43EB-AC31-12587BE057AC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5769B-5258-451E-AE63-9C226AAE8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77D5-93B8-43EB-AC31-12587BE057AC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5769B-5258-451E-AE63-9C226AAE8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77D5-93B8-43EB-AC31-12587BE057AC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5769B-5258-451E-AE63-9C226AAE8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77D5-93B8-43EB-AC31-12587BE057AC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5769B-5258-451E-AE63-9C226AAE81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C1577D5-93B8-43EB-AC31-12587BE057AC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E5769B-5258-451E-AE63-9C226AAE81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mf.org/external/pubs/ft/scr/2013/cr13191.pdf" TargetMode="External"/><Relationship Id="rId3" Type="http://schemas.openxmlformats.org/officeDocument/2006/relationships/hyperlink" Target="http://www.iwawaterwiki.org/xwiki/bin/view/Articles/9)+CONAKRY+(Guinea)+3" TargetMode="External"/><Relationship Id="rId7" Type="http://schemas.openxmlformats.org/officeDocument/2006/relationships/hyperlink" Target="http://www.huffingtonpost.com/2013/10/30/climate-change-vulnerability-index-countries-impacts-costs_n_4174938.html" TargetMode="External"/><Relationship Id="rId2" Type="http://schemas.openxmlformats.org/officeDocument/2006/relationships/hyperlink" Target="http://www.afdb.org/fileadmin/uploads/afdb/Documents/Project-and-Operations/Guin%C3%A9e2%20-Draft%20Document%20de%20Strat%C3%A9gie%20Pays%20(2012-2016)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eather.com/news/weather-hurricanes/deadliest-cyclone-history-bangladesh-20130605?pageno=2" TargetMode="External"/><Relationship Id="rId11" Type="http://schemas.openxmlformats.org/officeDocument/2006/relationships/hyperlink" Target="http://web.worldbank.org/WBSITE/EXTERNAL/NEWS/0,,print:Y~isCURL:Y~contentMDK:21405637~pagePK:64257043~piPK:437376~theSitePK:4607,00.html" TargetMode="External"/><Relationship Id="rId5" Type="http://schemas.openxmlformats.org/officeDocument/2006/relationships/hyperlink" Target="http://www.ifpri.org/sites/default/files/publications/aacccs_guinea_note.pdf" TargetMode="External"/><Relationship Id="rId10" Type="http://schemas.openxmlformats.org/officeDocument/2006/relationships/hyperlink" Target="http://www.oaklandinstitute.org/land-deal-brief-land-grabs-leave-africa-thirsty" TargetMode="External"/><Relationship Id="rId4" Type="http://schemas.openxmlformats.org/officeDocument/2006/relationships/hyperlink" Target="https://www.cia.gov/library/publications/the-world-factbook/geos/gv.html" TargetMode="External"/><Relationship Id="rId9" Type="http://schemas.openxmlformats.org/officeDocument/2006/relationships/hyperlink" Target="http://kff.org/global-category/health-workforce-capacity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1752600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rgbClr val="0070C0"/>
                </a:solidFill>
              </a:rPr>
              <a:t>The Conakry Resilience System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0" y="6172200"/>
            <a:ext cx="3810000" cy="685800"/>
          </a:xfrm>
        </p:spPr>
        <p:txBody>
          <a:bodyPr anchor="ctr">
            <a:normAutofit/>
          </a:bodyPr>
          <a:lstStyle/>
          <a:p>
            <a:pPr algn="r"/>
            <a:r>
              <a:rPr lang="en-US" sz="1600" smtClean="0"/>
              <a:t>HLSA 786</a:t>
            </a:r>
            <a:endParaRPr lang="en-US" sz="1600" dirty="0" smtClean="0"/>
          </a:p>
          <a:p>
            <a:pPr algn="r"/>
            <a:r>
              <a:rPr lang="en-US" sz="1600" dirty="0" smtClean="0"/>
              <a:t>By </a:t>
            </a:r>
            <a:r>
              <a:rPr lang="en-US" sz="1600" b="1" dirty="0" err="1" smtClean="0"/>
              <a:t>Elhadj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Drame</a:t>
            </a:r>
            <a:endParaRPr lang="en-US" sz="1600" b="1" dirty="0" smtClean="0"/>
          </a:p>
        </p:txBody>
      </p:sp>
      <p:pic>
        <p:nvPicPr>
          <p:cNvPr id="4" name="Picture 3" descr="Logo_-_MPHISE_and_Resilience_System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3657600"/>
            <a:ext cx="2152650" cy="1670050"/>
          </a:xfrm>
          <a:prstGeom prst="rect">
            <a:avLst/>
          </a:prstGeom>
        </p:spPr>
      </p:pic>
      <p:pic>
        <p:nvPicPr>
          <p:cNvPr id="5" name="Picture 4" descr="131107142831-02-typhoon-1107-story-to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0" y="2209800"/>
            <a:ext cx="5410200" cy="3124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609600" y="3429000"/>
            <a:ext cx="23622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 smtClean="0"/>
              <a:t>GLOBAL RESILIENCE SYSTEMS</a:t>
            </a:r>
            <a:endParaRPr lang="en-U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668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Results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715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The Following themes were identified: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Lack of adequate sanitation system,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poor health and public health </a:t>
            </a:r>
            <a:r>
              <a:rPr lang="en-US" sz="2400" dirty="0" smtClean="0"/>
              <a:t>systems,</a:t>
            </a:r>
            <a:endParaRPr lang="en-US" sz="2400" dirty="0" smtClean="0"/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increased deforestation,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food insecurity,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destruction of the littorals,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heavy reliance on biomass for cooking,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poor sewage system,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expected increase in temperature and yield reduction and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high health illiteracy.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9906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Methodological limitations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638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No one was </a:t>
            </a:r>
            <a:r>
              <a:rPr lang="en-US" dirty="0" smtClean="0"/>
              <a:t>interviewed </a:t>
            </a:r>
            <a:r>
              <a:rPr lang="en-US" dirty="0" smtClean="0"/>
              <a:t>(election year)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Relied on documents received from government employees that might be incomplete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And </a:t>
            </a:r>
            <a:r>
              <a:rPr lang="en-US" dirty="0" smtClean="0"/>
              <a:t>IMF &amp; World Bank database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Project is ongoing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668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Conakry resilience system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638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5 communes, so 5 nested </a:t>
            </a:r>
            <a:r>
              <a:rPr lang="en-US" dirty="0" smtClean="0"/>
              <a:t>RSs</a:t>
            </a:r>
            <a:endParaRPr lang="en-US" dirty="0" smtClean="0"/>
          </a:p>
          <a:p>
            <a:r>
              <a:rPr lang="en-US" dirty="0" smtClean="0"/>
              <a:t>Intelligence-grid for each nested RS</a:t>
            </a:r>
          </a:p>
          <a:p>
            <a:pPr lvl="2">
              <a:buNone/>
            </a:pPr>
            <a:r>
              <a:rPr lang="en-US" sz="1800" dirty="0" smtClean="0"/>
              <a:t>“A group of individuals with an adequate understanding of the resilience approach who reflect on innovative ways to administer resilience strategies to identify and mitigate vulnerabilities”</a:t>
            </a:r>
          </a:p>
          <a:p>
            <a:r>
              <a:rPr lang="en-US" dirty="0" smtClean="0"/>
              <a:t>The top leader is the point of contact with the GRS</a:t>
            </a:r>
          </a:p>
          <a:p>
            <a:r>
              <a:rPr lang="en-US" dirty="0" smtClean="0"/>
              <a:t>RED – YELLOW – GREEN </a:t>
            </a:r>
            <a:r>
              <a:rPr lang="en-US" sz="2400" dirty="0" smtClean="0"/>
              <a:t>(lowland &amp; flood-prone) </a:t>
            </a:r>
            <a:endParaRPr lang="en-US" dirty="0" smtClean="0"/>
          </a:p>
          <a:p>
            <a:r>
              <a:rPr lang="en-US" dirty="0" smtClean="0"/>
              <a:t>Monthly meeting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Annual conference </a:t>
            </a:r>
          </a:p>
          <a:p>
            <a:endParaRPr lang="en-US" dirty="0" smtClean="0"/>
          </a:p>
        </p:txBody>
      </p:sp>
      <p:pic>
        <p:nvPicPr>
          <p:cNvPr id="4" name="Content Placeholder 3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72200" y="4876800"/>
            <a:ext cx="2971800" cy="19811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Resilience system approach</a:t>
            </a:r>
            <a:endParaRPr lang="en-US" dirty="0"/>
          </a:p>
        </p:txBody>
      </p:sp>
      <p:pic>
        <p:nvPicPr>
          <p:cNvPr id="4" name="Content Placeholder 3" descr="Prjec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1295400"/>
            <a:ext cx="8229600" cy="5562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Lessons learned/What else was learned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638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 smtClean="0"/>
              <a:t>I have learned that CCRD is a public health problem</a:t>
            </a:r>
          </a:p>
          <a:p>
            <a:r>
              <a:rPr lang="en-US" sz="2400" dirty="0" smtClean="0"/>
              <a:t>Heath care services are affected by CCRD</a:t>
            </a:r>
          </a:p>
          <a:p>
            <a:r>
              <a:rPr lang="en-US" sz="2400" dirty="0" smtClean="0"/>
              <a:t>Since climate change is real and nothing can be done to stop it, the best way is to learn how to adapt, and emerge from disturbance with minimal </a:t>
            </a:r>
            <a:r>
              <a:rPr lang="en-US" sz="2400" dirty="0" smtClean="0"/>
              <a:t>impact</a:t>
            </a:r>
            <a:endParaRPr lang="en-US" sz="2400" dirty="0" smtClean="0"/>
          </a:p>
          <a:p>
            <a:r>
              <a:rPr lang="en-US" sz="2400" dirty="0" smtClean="0"/>
              <a:t>Personal &amp; professional improvement</a:t>
            </a:r>
          </a:p>
          <a:p>
            <a:pPr>
              <a:buNone/>
            </a:pPr>
            <a:endParaRPr lang="en-US" sz="900" dirty="0" smtClean="0"/>
          </a:p>
          <a:p>
            <a:pPr lvl="1"/>
            <a:r>
              <a:rPr lang="en-US" sz="2000" dirty="0" smtClean="0"/>
              <a:t>At the personal level, I have improved my networking, communication and writing skills but I still have long way to </a:t>
            </a:r>
            <a:r>
              <a:rPr lang="en-US" sz="2000" dirty="0" smtClean="0"/>
              <a:t>go.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At the professional level, I should be more aware of the effects of climate change. I have reached my main goal—gaining exposure to health economic, health strategic planning and health finance 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8392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Implications for health services administration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715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 smtClean="0"/>
              <a:t>Surge in CCRD putting pressure on health care services </a:t>
            </a:r>
          </a:p>
          <a:p>
            <a:r>
              <a:rPr lang="en-US" sz="2800" dirty="0" smtClean="0"/>
              <a:t>WHO recommended strengthening health systems around the world</a:t>
            </a:r>
          </a:p>
          <a:p>
            <a:pPr>
              <a:buNone/>
            </a:pPr>
            <a:r>
              <a:rPr lang="en-US" sz="1800" dirty="0" smtClean="0"/>
              <a:t>(service delivery, health workers, health information, medical products, technology and vaccines, health finance, and governance and leadership)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Guinea has 1 physician &amp; 3 </a:t>
            </a:r>
            <a:r>
              <a:rPr lang="en-US" sz="2800" dirty="0" smtClean="0"/>
              <a:t>hospital beds </a:t>
            </a:r>
            <a:r>
              <a:rPr lang="en-US" sz="2800" dirty="0" smtClean="0"/>
              <a:t>per 10,000 population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Very few people in Guinea have health insurance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Vaccination strengthens resilience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Next steps for this project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410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Project required my presence in Guinea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Project will be submitted for funding then </a:t>
            </a:r>
            <a:r>
              <a:rPr lang="en-US" dirty="0" smtClean="0"/>
              <a:t>implemented</a:t>
            </a: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smtClean="0"/>
              <a:t>Might design similar </a:t>
            </a:r>
            <a:r>
              <a:rPr lang="en-US" dirty="0" smtClean="0"/>
              <a:t>project/RS </a:t>
            </a:r>
            <a:r>
              <a:rPr lang="en-US" dirty="0" smtClean="0"/>
              <a:t>in Guinea-Bissau &amp; Sierra Leone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66800"/>
          </a:xfrm>
        </p:spPr>
        <p:txBody>
          <a:bodyPr/>
          <a:lstStyle/>
          <a:p>
            <a:r>
              <a:rPr lang="en-US" dirty="0" smtClean="0"/>
              <a:t>Addressed Competencies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638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 smtClean="0"/>
              <a:t>Describe legal and ethical bases for public health, health care management and health services.</a:t>
            </a:r>
          </a:p>
          <a:p>
            <a:r>
              <a:rPr lang="en-US" sz="2400" dirty="0" smtClean="0"/>
              <a:t>Explain methods of ensuring community and organizational health safety and preparedness.</a:t>
            </a:r>
          </a:p>
          <a:p>
            <a:r>
              <a:rPr lang="en-US" sz="2400" dirty="0" smtClean="0"/>
              <a:t>Discuss policy process for improving health status of populations as well as effects on health care organization.</a:t>
            </a:r>
          </a:p>
          <a:p>
            <a:r>
              <a:rPr lang="en-US" sz="2400" dirty="0" smtClean="0"/>
              <a:t>Apply the principles of strategic planning, development, marketing, budgeting, management and evaluation in organizational and community initiatives.</a:t>
            </a:r>
          </a:p>
          <a:p>
            <a:r>
              <a:rPr lang="en-US" sz="2400" dirty="0" smtClean="0"/>
              <a:t>Apply organizational theory as well as “systems thinking” for resolving organizational issues.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66800"/>
          </a:xfrm>
        </p:spPr>
        <p:txBody>
          <a:bodyPr/>
          <a:lstStyle/>
          <a:p>
            <a:r>
              <a:rPr lang="en-US" dirty="0" smtClean="0"/>
              <a:t>Addressed Competencies </a:t>
            </a:r>
            <a:r>
              <a:rPr lang="en-US" sz="2000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715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 smtClean="0"/>
              <a:t>Communicate health policy and management issues using appropriate channels and technologies.</a:t>
            </a:r>
          </a:p>
          <a:p>
            <a:r>
              <a:rPr lang="en-US" sz="2400" dirty="0" smtClean="0"/>
              <a:t>Demonstrate leadership and skills for building partnerships.</a:t>
            </a:r>
          </a:p>
          <a:p>
            <a:r>
              <a:rPr lang="en-US" sz="2400" dirty="0" smtClean="0"/>
              <a:t>Analyze, synthesize, and manage health information including data collection, statistical and non-statistical analyses, and interpretation of economic, operations, marketing, and other data for decision-making.</a:t>
            </a:r>
          </a:p>
          <a:p>
            <a:r>
              <a:rPr lang="en-US" sz="2400" dirty="0" smtClean="0"/>
              <a:t>Apply management tools including financial management to structure, market, position, and govern health organizations to achieve optimum performance.</a:t>
            </a:r>
          </a:p>
          <a:p>
            <a:r>
              <a:rPr lang="en-US" sz="2400" dirty="0" smtClean="0"/>
              <a:t>Manage human resources and health professionals in diverse organizational environments.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839200" cy="58674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3600" dirty="0" err="1" smtClean="0"/>
              <a:t>Banque</a:t>
            </a:r>
            <a:r>
              <a:rPr lang="en-US" sz="3600" dirty="0" smtClean="0"/>
              <a:t> </a:t>
            </a:r>
            <a:r>
              <a:rPr lang="en-US" sz="3600" dirty="0" err="1" smtClean="0"/>
              <a:t>Africaine</a:t>
            </a:r>
            <a:r>
              <a:rPr lang="en-US" sz="3600" dirty="0" smtClean="0"/>
              <a:t> de Development (BAD) (2011). Republic of Guinea: Country strategy paper 2012 - 2016 West African Regional Direction. Retrieved on November 12, 2013 from: </a:t>
            </a:r>
            <a:r>
              <a:rPr lang="en-US" sz="3600" u="sng" dirty="0" smtClean="0">
                <a:hlinkClick r:id="rId2"/>
              </a:rPr>
              <a:t>http://www.afdb.org/fileadmin/uploads/afdb/Documents/Project-and-Operations/Guin%C3%A9e2%20-Draft%20Document%20de%20Strat%C3%A9gie%20Pays%20%282012-2016%29.pdf</a:t>
            </a:r>
            <a:r>
              <a:rPr lang="en-US" sz="3600" dirty="0" smtClean="0"/>
              <a:t> </a:t>
            </a:r>
          </a:p>
          <a:p>
            <a:pPr>
              <a:buNone/>
            </a:pPr>
            <a:r>
              <a:rPr lang="en-US" sz="3600" dirty="0" err="1" smtClean="0"/>
              <a:t>Bayntun</a:t>
            </a:r>
            <a:r>
              <a:rPr lang="en-US" sz="3600" dirty="0" smtClean="0"/>
              <a:t>, C., </a:t>
            </a:r>
            <a:r>
              <a:rPr lang="en-US" sz="3600" dirty="0" err="1" smtClean="0"/>
              <a:t>Rockenschaub</a:t>
            </a:r>
            <a:r>
              <a:rPr lang="en-US" sz="3600" dirty="0" smtClean="0"/>
              <a:t>, G. &amp; Murray, V. (2012). Developing a health system approach to disaster management: a qualitative analysis of the core literature to complement the WHO toolkit for assessing health-system capacity for crisis management. PLOS Currents Disasters. Ed. 1. DOI: 10.1371/5028b6037259a.</a:t>
            </a:r>
          </a:p>
          <a:p>
            <a:pPr>
              <a:buNone/>
            </a:pPr>
            <a:r>
              <a:rPr lang="en-US" sz="3600" dirty="0" err="1" smtClean="0"/>
              <a:t>Beddow</a:t>
            </a:r>
            <a:r>
              <a:rPr lang="en-US" sz="3600" dirty="0" smtClean="0"/>
              <a:t>, V. &amp; Miller, M. (2010). Conakry: sanitation status. </a:t>
            </a:r>
            <a:r>
              <a:rPr lang="en-US" sz="3600" i="1" dirty="0" smtClean="0"/>
              <a:t>Water Wiki.</a:t>
            </a:r>
            <a:r>
              <a:rPr lang="en-US" sz="3600" dirty="0" smtClean="0"/>
              <a:t> Retrieved on October 10, 2013 from: </a:t>
            </a:r>
            <a:r>
              <a:rPr lang="en-US" sz="3600" u="sng" dirty="0" smtClean="0">
                <a:hlinkClick r:id="rId3"/>
              </a:rPr>
              <a:t>http://www.iwawaterwiki.org/xwiki/bin/view/Articles/9%29+CONAKRY+%28Guinea%29+3</a:t>
            </a:r>
            <a:r>
              <a:rPr lang="en-US" sz="3600" dirty="0" smtClean="0"/>
              <a:t> </a:t>
            </a:r>
          </a:p>
          <a:p>
            <a:pPr>
              <a:buNone/>
            </a:pPr>
            <a:r>
              <a:rPr lang="en-US" sz="3600" dirty="0" err="1" smtClean="0"/>
              <a:t>Castleden</a:t>
            </a:r>
            <a:r>
              <a:rPr lang="en-US" sz="3600" dirty="0" smtClean="0"/>
              <a:t>, M., McKee, M., Murray, V. &amp; </a:t>
            </a:r>
            <a:r>
              <a:rPr lang="en-US" sz="3600" dirty="0" err="1" smtClean="0"/>
              <a:t>Leonardi</a:t>
            </a:r>
            <a:r>
              <a:rPr lang="en-US" sz="3600" dirty="0" smtClean="0"/>
              <a:t>, G. (2011). Resilience thinking in health protection. </a:t>
            </a:r>
            <a:r>
              <a:rPr lang="en-US" sz="3600" i="1" dirty="0" smtClean="0"/>
              <a:t>Journal of Public Health</a:t>
            </a:r>
            <a:r>
              <a:rPr lang="en-US" sz="3600" dirty="0" smtClean="0"/>
              <a:t>, pp. 1-9</a:t>
            </a:r>
          </a:p>
          <a:p>
            <a:pPr>
              <a:buNone/>
            </a:pPr>
            <a:r>
              <a:rPr lang="en-US" sz="3600" dirty="0" smtClean="0"/>
              <a:t>Centers for Disease Control and Prevention (CDC) (2012). Community Assessment for Public Health Emergency Response (CASPER) Toolkit: Second edition. Atlanta (GA): CDC; </a:t>
            </a:r>
          </a:p>
          <a:p>
            <a:pPr>
              <a:buNone/>
            </a:pPr>
            <a:r>
              <a:rPr lang="en-US" sz="3600" dirty="0" smtClean="0"/>
              <a:t>CIA The World </a:t>
            </a:r>
            <a:r>
              <a:rPr lang="en-US" sz="3600" dirty="0" err="1" smtClean="0"/>
              <a:t>Factbook</a:t>
            </a:r>
            <a:r>
              <a:rPr lang="en-US" sz="3600" dirty="0" smtClean="0"/>
              <a:t> (2013). Africa: Guinea. Central Intelligence Agency. Retrieved on September 30, 2013 from: </a:t>
            </a:r>
            <a:r>
              <a:rPr lang="en-US" sz="3600" u="sng" dirty="0" smtClean="0">
                <a:hlinkClick r:id="rId4"/>
              </a:rPr>
              <a:t>https://www.cia.gov/library/publications/the-world-factbook/geos/gv.html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Condé, S., </a:t>
            </a:r>
            <a:r>
              <a:rPr lang="en-US" sz="3600" dirty="0" err="1" smtClean="0"/>
              <a:t>Jalloh</a:t>
            </a:r>
            <a:r>
              <a:rPr lang="en-US" sz="3600" dirty="0" smtClean="0"/>
              <a:t>, A., Nelson, G., &amp; Thomas, T. (2012). West African agriculture and climate change: a comprehensive analysis — Guinea. the International Food Policy Research Institute (IFPRI). Retrieved on November 20, 2013 from: </a:t>
            </a:r>
            <a:r>
              <a:rPr lang="en-US" sz="3600" u="sng" dirty="0" smtClean="0">
                <a:hlinkClick r:id="rId5"/>
              </a:rPr>
              <a:t>http://www.ifpri.org/sites/default/files/publications/aacccs_guinea_note.pdf</a:t>
            </a:r>
            <a:endParaRPr lang="en-US" sz="3600" dirty="0" smtClean="0"/>
          </a:p>
          <a:p>
            <a:pPr>
              <a:buNone/>
            </a:pPr>
            <a:r>
              <a:rPr lang="en-US" sz="3600" dirty="0" err="1" smtClean="0"/>
              <a:t>Criel</a:t>
            </a:r>
            <a:r>
              <a:rPr lang="en-US" sz="3600" dirty="0" smtClean="0"/>
              <a:t>, B. &amp; </a:t>
            </a:r>
            <a:r>
              <a:rPr lang="en-US" sz="3600" dirty="0" err="1" smtClean="0"/>
              <a:t>Waelkens</a:t>
            </a:r>
            <a:r>
              <a:rPr lang="en-US" sz="3600" dirty="0" smtClean="0"/>
              <a:t>, PM (2003). </a:t>
            </a:r>
          </a:p>
          <a:p>
            <a:pPr>
              <a:buNone/>
            </a:pPr>
            <a:r>
              <a:rPr lang="en-US" sz="3600" dirty="0" smtClean="0"/>
              <a:t>Department for International Development (DFID) (2004). </a:t>
            </a:r>
            <a:r>
              <a:rPr lang="en-US" sz="3600" dirty="0" err="1" smtClean="0"/>
              <a:t>Adoptation</a:t>
            </a:r>
            <a:r>
              <a:rPr lang="en-US" sz="3600" dirty="0" smtClean="0"/>
              <a:t> to climate change: Declining subscription to the </a:t>
            </a:r>
            <a:r>
              <a:rPr lang="en-US" sz="3600" i="1" dirty="0" err="1" smtClean="0"/>
              <a:t>Maliando</a:t>
            </a:r>
            <a:r>
              <a:rPr lang="en-US" sz="3600" dirty="0" smtClean="0"/>
              <a:t> mutual health organization in Guinea-Conakry (West Africa): what is going wrong? </a:t>
            </a:r>
            <a:r>
              <a:rPr lang="en-US" sz="3600" i="1" dirty="0" smtClean="0"/>
              <a:t>Social Science &amp; Medicine</a:t>
            </a:r>
            <a:r>
              <a:rPr lang="en-US" sz="3600" dirty="0" smtClean="0"/>
              <a:t> 57; pp. 1205-1219</a:t>
            </a:r>
          </a:p>
          <a:p>
            <a:pPr>
              <a:buNone/>
            </a:pPr>
            <a:r>
              <a:rPr lang="en-US" sz="3600" dirty="0" smtClean="0"/>
              <a:t>Dolce, C. (2013). Hurricane central: the storm that killed 300,000. </a:t>
            </a:r>
            <a:r>
              <a:rPr lang="en-US" sz="3600" i="1" dirty="0" smtClean="0"/>
              <a:t>The Weather Channel</a:t>
            </a:r>
            <a:r>
              <a:rPr lang="en-US" sz="3600" dirty="0" smtClean="0"/>
              <a:t>. Retrieved on Dec. 1, 2013 from: </a:t>
            </a:r>
            <a:r>
              <a:rPr lang="en-US" sz="3600" u="sng" dirty="0" smtClean="0">
                <a:hlinkClick r:id="rId6"/>
              </a:rPr>
              <a:t>http://www.weather.com/news/weather-hurricanes/deadliest-cyclone-history-bangladesh-20130605?pageno=2</a:t>
            </a:r>
            <a:endParaRPr lang="en-US" sz="3600" dirty="0" smtClean="0"/>
          </a:p>
          <a:p>
            <a:pPr>
              <a:buNone/>
            </a:pPr>
            <a:r>
              <a:rPr lang="en-US" sz="3600" dirty="0" err="1" smtClean="0"/>
              <a:t>Friis</a:t>
            </a:r>
            <a:r>
              <a:rPr lang="en-US" sz="3600" dirty="0" smtClean="0"/>
              <a:t>, C. &amp; </a:t>
            </a:r>
            <a:r>
              <a:rPr lang="en-US" sz="3600" dirty="0" err="1" smtClean="0"/>
              <a:t>Reenberg</a:t>
            </a:r>
            <a:r>
              <a:rPr lang="en-US" sz="3600" dirty="0" smtClean="0"/>
              <a:t>, A. (2010). Land grab in Africa: Emerging land system drivers in a </a:t>
            </a:r>
            <a:r>
              <a:rPr lang="en-US" sz="3600" dirty="0" err="1" smtClean="0"/>
              <a:t>teleconnected</a:t>
            </a:r>
            <a:r>
              <a:rPr lang="en-US" sz="3600" dirty="0" smtClean="0"/>
              <a:t> world. GLP Report No. 1. GLP-IPO, Copenhagen.</a:t>
            </a:r>
          </a:p>
          <a:p>
            <a:pPr>
              <a:buNone/>
            </a:pPr>
            <a:r>
              <a:rPr lang="en-US" sz="3600" dirty="0" err="1" smtClean="0"/>
              <a:t>Farvacque-Vitkovic</a:t>
            </a:r>
            <a:r>
              <a:rPr lang="en-US" sz="3600" dirty="0" smtClean="0"/>
              <a:t>, C. (2010). Conakry solid waste management: an update. </a:t>
            </a:r>
          </a:p>
          <a:p>
            <a:pPr>
              <a:buNone/>
            </a:pPr>
            <a:r>
              <a:rPr lang="en-US" sz="3600" dirty="0" smtClean="0"/>
              <a:t>Gates, S. (2013). These countries face the biggest threats from climate change. </a:t>
            </a:r>
            <a:r>
              <a:rPr lang="en-US" sz="3600" i="1" dirty="0" smtClean="0"/>
              <a:t>The Huffington Post</a:t>
            </a:r>
            <a:r>
              <a:rPr lang="en-US" sz="3600" b="1" dirty="0" smtClean="0"/>
              <a:t>. </a:t>
            </a:r>
            <a:r>
              <a:rPr lang="en-US" sz="3600" dirty="0" smtClean="0"/>
              <a:t>Retrieved on November 3, 2013 from:</a:t>
            </a:r>
            <a:r>
              <a:rPr lang="en-US" sz="3600" b="1" dirty="0" smtClean="0"/>
              <a:t> </a:t>
            </a:r>
            <a:r>
              <a:rPr lang="en-US" sz="3600" u="sng" dirty="0" smtClean="0">
                <a:hlinkClick r:id="rId7"/>
              </a:rPr>
              <a:t>http://www.huffingtonpost.com/2013/10/30/climate-change-vulnerability-index-countries-impacts-costs_n_4174938.html</a:t>
            </a:r>
            <a:r>
              <a:rPr lang="en-US" sz="3600" b="1" dirty="0" smtClean="0"/>
              <a:t> 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IMF (2013). Guinea: poverty reduction strategy paper. </a:t>
            </a:r>
            <a:r>
              <a:rPr lang="en-US" sz="3600" i="1" dirty="0" smtClean="0"/>
              <a:t>International Monetary Fund</a:t>
            </a:r>
            <a:r>
              <a:rPr lang="en-US" sz="3600" dirty="0" smtClean="0"/>
              <a:t>. Retrieved on September 23, 2013 from: </a:t>
            </a:r>
            <a:r>
              <a:rPr lang="en-US" sz="3600" u="sng" dirty="0" smtClean="0">
                <a:hlinkClick r:id="rId8"/>
              </a:rPr>
              <a:t>http://www.imf.org/external/pubs/ft/scr/2013/cr13191.pdf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Kaiser Family Foundation (KFF) (2012). Global health facts: health workforce &amp; capacity indicators. </a:t>
            </a:r>
            <a:r>
              <a:rPr lang="en-US" sz="3600" i="1" dirty="0" smtClean="0"/>
              <a:t>Kaiser Family Foundation</a:t>
            </a:r>
            <a:r>
              <a:rPr lang="en-US" sz="3600" dirty="0" smtClean="0"/>
              <a:t>. Retrieved on November 14, 2013 from: </a:t>
            </a:r>
            <a:r>
              <a:rPr lang="en-US" sz="3600" u="sng" dirty="0" smtClean="0">
                <a:hlinkClick r:id="rId9"/>
              </a:rPr>
              <a:t>http://kff.org/global-category/health-workforce-capacity/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</a:t>
            </a:r>
            <a:r>
              <a:rPr lang="en-US" sz="3600" dirty="0" err="1" smtClean="0"/>
              <a:t>Traore</a:t>
            </a:r>
            <a:r>
              <a:rPr lang="en-US" sz="3600" dirty="0" smtClean="0"/>
              <a:t>, M., </a:t>
            </a:r>
            <a:r>
              <a:rPr lang="en-US" sz="3600" dirty="0" err="1" smtClean="0"/>
              <a:t>Camara</a:t>
            </a:r>
            <a:r>
              <a:rPr lang="en-US" sz="3600" dirty="0" smtClean="0"/>
              <a:t>, M., Bah, M. &amp; </a:t>
            </a:r>
            <a:r>
              <a:rPr lang="en-US" sz="3600" dirty="0" err="1" smtClean="0"/>
              <a:t>Kouyate</a:t>
            </a:r>
            <a:r>
              <a:rPr lang="en-US" sz="3600" dirty="0" smtClean="0"/>
              <a:t>, B. (2006). Summary of studies of forestry sector vulnerability and adaptation to climate change. </a:t>
            </a:r>
            <a:r>
              <a:rPr lang="en-US" sz="3600" i="1" dirty="0" smtClean="0"/>
              <a:t>Ministry of the Environment of Republic of Guinea</a:t>
            </a:r>
            <a:r>
              <a:rPr lang="en-US" sz="3600" dirty="0" smtClean="0"/>
              <a:t> </a:t>
            </a:r>
            <a:r>
              <a:rPr lang="en-US" sz="3600" i="1" dirty="0" smtClean="0"/>
              <a:t>and The United Nation Development Program</a:t>
            </a:r>
            <a:r>
              <a:rPr lang="en-US" sz="3600" dirty="0" smtClean="0"/>
              <a:t>.</a:t>
            </a:r>
          </a:p>
          <a:p>
            <a:pPr>
              <a:buNone/>
            </a:pPr>
            <a:r>
              <a:rPr lang="en-US" sz="3600" dirty="0" smtClean="0"/>
              <a:t>Ministry of Public Health (MPH) (2005). </a:t>
            </a:r>
          </a:p>
          <a:p>
            <a:pPr>
              <a:buNone/>
            </a:pPr>
            <a:r>
              <a:rPr lang="en-US" sz="3600" dirty="0" err="1" smtClean="0"/>
              <a:t>Ndiaye</a:t>
            </a:r>
            <a:r>
              <a:rPr lang="en-US" sz="3600" dirty="0" smtClean="0"/>
              <a:t>, P., </a:t>
            </a:r>
            <a:r>
              <a:rPr lang="en-US" sz="3600" dirty="0" err="1" smtClean="0"/>
              <a:t>Soors</a:t>
            </a:r>
            <a:r>
              <a:rPr lang="en-US" sz="3600" dirty="0" smtClean="0"/>
              <a:t>, W. &amp; </a:t>
            </a:r>
            <a:r>
              <a:rPr lang="en-US" sz="3600" dirty="0" err="1" smtClean="0"/>
              <a:t>Criel</a:t>
            </a:r>
            <a:r>
              <a:rPr lang="en-US" sz="3600" dirty="0" smtClean="0"/>
              <a:t>, B. (2007). A view from beneath: community health insurance in Africa. </a:t>
            </a:r>
            <a:r>
              <a:rPr lang="en-US" sz="3600" i="1" dirty="0" smtClean="0"/>
              <a:t>Blackwell Publishing Ltd.</a:t>
            </a:r>
            <a:r>
              <a:rPr lang="en-US" sz="3600" dirty="0" smtClean="0"/>
              <a:t> volume 12 no 2 pp 157–161</a:t>
            </a:r>
          </a:p>
          <a:p>
            <a:pPr>
              <a:buNone/>
            </a:pPr>
            <a:r>
              <a:rPr lang="en-US" sz="3600" dirty="0" smtClean="0"/>
              <a:t>The Oakland Institute (2011). Understanding land investment deals in Africa: </a:t>
            </a:r>
            <a:r>
              <a:rPr lang="en-US" sz="3600" dirty="0" err="1" smtClean="0"/>
              <a:t>Landgrabs</a:t>
            </a:r>
            <a:r>
              <a:rPr lang="en-US" sz="3600" dirty="0" smtClean="0"/>
              <a:t> leave Africa thirsty. </a:t>
            </a:r>
            <a:r>
              <a:rPr lang="en-US" sz="3600" i="1" dirty="0" smtClean="0"/>
              <a:t>The Oakland Institute.</a:t>
            </a:r>
            <a:r>
              <a:rPr lang="en-US" sz="3600" dirty="0" smtClean="0"/>
              <a:t> Retrieved on October 12, 2013 from: </a:t>
            </a:r>
            <a:r>
              <a:rPr lang="en-US" sz="3600" u="sng" dirty="0" smtClean="0">
                <a:hlinkClick r:id="rId10"/>
              </a:rPr>
              <a:t>http://www.oaklandinstitute.org/land-deal-brief-land-grabs-leave-africa-thirsty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The World Bank (2007). More than half the world is now urban, UN report says. </a:t>
            </a:r>
            <a:r>
              <a:rPr lang="en-US" sz="3600" i="1" dirty="0" smtClean="0"/>
              <a:t>The World Bank.</a:t>
            </a:r>
            <a:r>
              <a:rPr lang="en-US" sz="3600" dirty="0" smtClean="0"/>
              <a:t> Retrieved on September 30, 2013 from: </a:t>
            </a:r>
            <a:r>
              <a:rPr lang="en-US" sz="3600" u="sng" dirty="0" smtClean="0">
                <a:hlinkClick r:id="rId11"/>
              </a:rPr>
              <a:t>http://web.worldbank.org/WBSITE/EXTERNAL/NEWS/0,,print:Y~isCURL:Y~contentMDK:21405637~pagePK:64257043~piPK:437376~theSitePK:4607,00.html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Transparency International (2012). Corruption perception index 2012: Government</a:t>
            </a:r>
          </a:p>
          <a:p>
            <a:pPr>
              <a:buNone/>
            </a:pPr>
            <a:r>
              <a:rPr lang="en-US" sz="3600" dirty="0" smtClean="0"/>
              <a:t> </a:t>
            </a:r>
          </a:p>
          <a:p>
            <a:pPr>
              <a:buNone/>
            </a:pPr>
            <a:r>
              <a:rPr lang="en-US" sz="3600" dirty="0" smtClean="0"/>
              <a:t>Bundy D. (2005). School health and nutrition: Policy and programs. </a:t>
            </a:r>
            <a:r>
              <a:rPr lang="en-US" sz="3600" i="1" dirty="0" smtClean="0"/>
              <a:t>Food and Nutrition Bulletin</a:t>
            </a:r>
            <a:r>
              <a:rPr lang="en-US" sz="3600" dirty="0" smtClean="0"/>
              <a:t>, vol. 26, no. 2, The United Nations University.</a:t>
            </a:r>
          </a:p>
          <a:p>
            <a:pPr>
              <a:buNone/>
            </a:pPr>
            <a:r>
              <a:rPr lang="en-US" sz="3600" dirty="0" smtClean="0"/>
              <a:t> </a:t>
            </a:r>
          </a:p>
          <a:p>
            <a:pPr algn="ctr">
              <a:buNone/>
            </a:pPr>
            <a:r>
              <a:rPr lang="en-US" sz="4000" b="1" dirty="0" smtClean="0"/>
              <a:t>Legal References:</a:t>
            </a:r>
            <a:endParaRPr lang="en-US" sz="4000" dirty="0" smtClean="0"/>
          </a:p>
          <a:p>
            <a:pPr>
              <a:buNone/>
            </a:pPr>
            <a:r>
              <a:rPr lang="en-US" sz="3600" dirty="0" smtClean="0"/>
              <a:t> </a:t>
            </a:r>
          </a:p>
          <a:p>
            <a:pPr>
              <a:buNone/>
            </a:pPr>
            <a:r>
              <a:rPr lang="en-US" sz="3600" dirty="0" smtClean="0"/>
              <a:t>Article 15. (Mai 2010). Title II: Liberties, Duties and Fundamental Rights, </a:t>
            </a:r>
            <a:r>
              <a:rPr lang="en-US" sz="3600" i="1" dirty="0" smtClean="0"/>
              <a:t>The Constitution of the Republic of Guinea </a:t>
            </a:r>
            <a:r>
              <a:rPr lang="en-US" sz="3600" dirty="0" smtClean="0"/>
              <a:t>(pp. 11), Conakry, Rep. of Guinea: Publication </a:t>
            </a:r>
            <a:r>
              <a:rPr lang="en-US" sz="3600" i="1" dirty="0" smtClean="0"/>
              <a:t>“CNT et PNUD – Fond </a:t>
            </a:r>
            <a:r>
              <a:rPr lang="en-US" sz="3600" i="1" dirty="0" err="1" smtClean="0"/>
              <a:t>Espagnol</a:t>
            </a:r>
            <a:r>
              <a:rPr lang="en-US" sz="3600" i="1" dirty="0" smtClean="0"/>
              <a:t>.”</a:t>
            </a:r>
            <a:endParaRPr lang="en-US" sz="36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668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Aims/objectives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638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Resilience System(RS) </a:t>
            </a:r>
            <a:r>
              <a:rPr lang="en-US" dirty="0" smtClean="0"/>
              <a:t>in Conakry (Guinea) called Conakry Resilience System (CRS)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Part of Global Resilience Systems (GRS)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Resilience is defined as:</a:t>
            </a:r>
          </a:p>
          <a:p>
            <a:pPr lvl="2">
              <a:spcAft>
                <a:spcPts val="600"/>
              </a:spcAft>
              <a:buNone/>
            </a:pPr>
            <a:r>
              <a:rPr lang="en-US" dirty="0" smtClean="0"/>
              <a:t> “</a:t>
            </a:r>
            <a:r>
              <a:rPr lang="en-US" sz="1900" dirty="0" smtClean="0"/>
              <a:t>the intrinsic ability of an individual, a group, a community, a city or a country to resist and quickly recover from a disturbance”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Identify climate change-related disasters (CCRD) vulnerabilities (risks &amp; threats)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The target population is the residents of Conakry including visitors and the neighboring areas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013325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None/>
            </a:pPr>
            <a:r>
              <a:rPr lang="en-US" sz="6000" b="1" dirty="0" smtClean="0">
                <a:solidFill>
                  <a:srgbClr val="00B0F0"/>
                </a:solidFill>
              </a:rPr>
              <a:t>Thanks!!!</a:t>
            </a:r>
          </a:p>
          <a:p>
            <a:pPr algn="ctr">
              <a:buNone/>
            </a:pPr>
            <a:r>
              <a:rPr lang="en-US" sz="6000" b="1" dirty="0" smtClean="0">
                <a:solidFill>
                  <a:srgbClr val="00B0F0"/>
                </a:solidFill>
              </a:rPr>
              <a:t>Questions?</a:t>
            </a:r>
            <a:endParaRPr lang="en-US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9906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Significance of the project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715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A UN report claimed 2007 more than 1 half of world population live in urban areas, and by 2050, 75% will live in cities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Proliferation of CCRDs  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More </a:t>
            </a:r>
            <a:r>
              <a:rPr lang="en-US" sz="2400" dirty="0" smtClean="0"/>
              <a:t>children are being borne in sub-Saharan Africa (SSA)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SSA </a:t>
            </a:r>
            <a:r>
              <a:rPr lang="en-US" sz="2400" dirty="0" smtClean="0"/>
              <a:t>cities more vulnerable to CCRDs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In Guinea population </a:t>
            </a:r>
            <a:r>
              <a:rPr lang="en-US" sz="2400" dirty="0" smtClean="0"/>
              <a:t>doubles </a:t>
            </a:r>
            <a:r>
              <a:rPr lang="en-US" sz="2400" dirty="0" smtClean="0"/>
              <a:t>every 22.5 years and Conakry will </a:t>
            </a:r>
            <a:r>
              <a:rPr lang="en-US" sz="2400" dirty="0" smtClean="0"/>
              <a:t>more than </a:t>
            </a:r>
            <a:r>
              <a:rPr lang="en-US" sz="2400" dirty="0" smtClean="0"/>
              <a:t>double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Host to infectious &amp; vector-borne diseases</a:t>
            </a:r>
          </a:p>
          <a:p>
            <a:r>
              <a:rPr lang="en-US" sz="2800" dirty="0" smtClean="0"/>
              <a:t>Conakry: A lowland with poor sanitation </a:t>
            </a:r>
            <a:r>
              <a:rPr lang="en-US" sz="2800" dirty="0" smtClean="0"/>
              <a:t>systems, </a:t>
            </a:r>
            <a:r>
              <a:rPr lang="en-US" sz="2800" dirty="0" smtClean="0"/>
              <a:t>anarchic housing </a:t>
            </a:r>
          </a:p>
          <a:p>
            <a:r>
              <a:rPr lang="en-US" sz="2800" dirty="0" smtClean="0"/>
              <a:t>Can be completely paralyzed if hit by a disaster</a:t>
            </a:r>
          </a:p>
          <a:p>
            <a:pPr>
              <a:spcAft>
                <a:spcPts val="6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668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Literature review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715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2800" dirty="0" smtClean="0"/>
              <a:t>A port city, thin and long peninsular on the edge of the Atlantic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A governor &amp; 5 mayors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Lack of decentralization – barrier to programs implementation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Last </a:t>
            </a:r>
            <a:r>
              <a:rPr lang="en-US" sz="2800" dirty="0" smtClean="0"/>
              <a:t>September, </a:t>
            </a:r>
            <a:r>
              <a:rPr lang="en-US" sz="2800" dirty="0" smtClean="0"/>
              <a:t>UN panel 95% certain that we cause of global warming - 1/2 of CCRD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Temperature has increased 1°F since 1950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In the past decade, a surge in natural </a:t>
            </a:r>
            <a:r>
              <a:rPr lang="en-US" sz="2800" dirty="0" smtClean="0"/>
              <a:t>disasters </a:t>
            </a:r>
            <a:r>
              <a:rPr lang="en-US" sz="2200" dirty="0" smtClean="0"/>
              <a:t>(earthquake in Haiti follow by cholera outbreak, </a:t>
            </a:r>
            <a:r>
              <a:rPr lang="en-US" sz="2200" dirty="0" smtClean="0"/>
              <a:t>hurricanes </a:t>
            </a:r>
            <a:r>
              <a:rPr lang="en-US" sz="2200" dirty="0" smtClean="0"/>
              <a:t>Katrina &amp; Sandy in US, Yolanda in Philippines, </a:t>
            </a:r>
            <a:r>
              <a:rPr lang="en-US" sz="2200" dirty="0" err="1" smtClean="0"/>
              <a:t>Nargis</a:t>
            </a:r>
            <a:r>
              <a:rPr lang="en-US" sz="2200" dirty="0" smtClean="0"/>
              <a:t> in Myanmar,…)</a:t>
            </a:r>
            <a:endParaRPr lang="en-US" sz="2800" dirty="0" smtClean="0"/>
          </a:p>
          <a:p>
            <a:pPr>
              <a:spcAft>
                <a:spcPts val="600"/>
              </a:spcAft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668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Literature review </a:t>
            </a:r>
            <a:r>
              <a:rPr lang="en-US" sz="1600" dirty="0" smtClean="0">
                <a:solidFill>
                  <a:srgbClr val="0070C0"/>
                </a:solidFill>
              </a:rPr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638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/>
              <a:t>Scientists </a:t>
            </a:r>
            <a:r>
              <a:rPr lang="en-US" sz="2800" dirty="0" smtClean="0"/>
              <a:t>believe that the two are correlated 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Natural </a:t>
            </a:r>
            <a:r>
              <a:rPr lang="en-US" sz="2800" dirty="0" smtClean="0"/>
              <a:t>disasters </a:t>
            </a:r>
            <a:r>
              <a:rPr lang="en-US" sz="2800" dirty="0" smtClean="0"/>
              <a:t>can cause disease outbreak killing many people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A 2012 flooding in Conakry and Freetown led to cholera outbreak killing 300 while sickening 13,000 between the two cities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Food insecurity is looming in Conakry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Low quality: Infrastructure, </a:t>
            </a:r>
            <a:r>
              <a:rPr lang="en-US" sz="2800" dirty="0" smtClean="0"/>
              <a:t>h</a:t>
            </a:r>
            <a:r>
              <a:rPr lang="en-US" sz="2800" dirty="0" smtClean="0"/>
              <a:t>ealth care </a:t>
            </a:r>
            <a:r>
              <a:rPr lang="en-US" sz="2800" dirty="0" smtClean="0"/>
              <a:t>&amp; </a:t>
            </a:r>
            <a:r>
              <a:rPr lang="en-US" sz="2800" dirty="0" smtClean="0"/>
              <a:t>p</a:t>
            </a:r>
            <a:r>
              <a:rPr lang="en-US" sz="2800" dirty="0" smtClean="0"/>
              <a:t>ublic health </a:t>
            </a:r>
            <a:r>
              <a:rPr lang="en-US" sz="2800" dirty="0" smtClean="0"/>
              <a:t>services, </a:t>
            </a:r>
          </a:p>
          <a:p>
            <a:pPr>
              <a:spcAft>
                <a:spcPts val="600"/>
              </a:spcAft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668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Literature review </a:t>
            </a:r>
            <a:r>
              <a:rPr lang="en-US" sz="1600" dirty="0" smtClean="0">
                <a:solidFill>
                  <a:srgbClr val="0070C0"/>
                </a:solidFill>
              </a:rPr>
              <a:t>(continued)</a:t>
            </a:r>
            <a:endParaRPr lang="en-US" dirty="0"/>
          </a:p>
        </p:txBody>
      </p:sp>
      <p:pic>
        <p:nvPicPr>
          <p:cNvPr id="4" name="Content Placeholder 3" descr="ccvi_map_20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143000"/>
            <a:ext cx="9144000" cy="5715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668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Literature review </a:t>
            </a:r>
            <a:r>
              <a:rPr lang="en-US" sz="1600" dirty="0" smtClean="0">
                <a:solidFill>
                  <a:srgbClr val="0070C0"/>
                </a:solidFill>
              </a:rPr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715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Disaster preparedness and management </a:t>
            </a:r>
            <a:r>
              <a:rPr lang="en-US" dirty="0" smtClean="0"/>
              <a:t>are </a:t>
            </a:r>
            <a:r>
              <a:rPr lang="en-US" dirty="0" smtClean="0"/>
              <a:t>the response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1998 Hurricane Mitch killed 7000 in Honduras, </a:t>
            </a:r>
            <a:r>
              <a:rPr lang="en-US" b="1" dirty="0" smtClean="0">
                <a:solidFill>
                  <a:srgbClr val="00B0F0"/>
                </a:solidFill>
              </a:rPr>
              <a:t>La </a:t>
            </a:r>
            <a:r>
              <a:rPr lang="en-US" b="1" dirty="0" err="1" smtClean="0">
                <a:solidFill>
                  <a:srgbClr val="00B0F0"/>
                </a:solidFill>
              </a:rPr>
              <a:t>Masica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stood out with no human casualty &amp; little property damage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GRS as a respond to increased CCRDs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Used as information sharing platform on disaster management for nested RSs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CRS as part of the GRS</a:t>
            </a:r>
          </a:p>
          <a:p>
            <a:endParaRPr lang="en-US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668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Description of project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638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Before </a:t>
            </a:r>
            <a:r>
              <a:rPr lang="en-US" dirty="0" smtClean="0"/>
              <a:t>CRS, </a:t>
            </a:r>
            <a:r>
              <a:rPr lang="en-US" dirty="0" smtClean="0"/>
              <a:t>‘risks &amp; threats’ have to be identified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Questionnaire </a:t>
            </a:r>
            <a:r>
              <a:rPr lang="en-US" sz="2400" dirty="0" smtClean="0"/>
              <a:t>(8 questions related to the current </a:t>
            </a:r>
            <a:r>
              <a:rPr lang="en-US" sz="2400" dirty="0" smtClean="0"/>
              <a:t>state </a:t>
            </a:r>
            <a:r>
              <a:rPr lang="en-US" sz="2400" dirty="0" smtClean="0"/>
              <a:t>of Conakry, including deforestation, littoral protection, sanitation, food &amp; water, </a:t>
            </a:r>
            <a:r>
              <a:rPr lang="en-US" sz="2400" dirty="0" smtClean="0"/>
              <a:t>agriculture) </a:t>
            </a: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smtClean="0"/>
              <a:t>Resulting themes are analyzed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668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Methods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638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514350" lvl="0" indent="-514350">
              <a:buClrTx/>
              <a:buFont typeface="+mj-lt"/>
              <a:buAutoNum type="arabicPeriod"/>
            </a:pPr>
            <a:r>
              <a:rPr lang="en-US" dirty="0" smtClean="0"/>
              <a:t>Do </a:t>
            </a:r>
            <a:r>
              <a:rPr lang="en-US" dirty="0" smtClean="0"/>
              <a:t>the healthcare system and public health model in Guinea include CCRD management preparedness?</a:t>
            </a: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US" dirty="0" smtClean="0"/>
              <a:t>Is there any CCRD management and preparedness policy in Guinea? If yes, how is it implemented?</a:t>
            </a: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US" dirty="0" smtClean="0"/>
              <a:t>Does the city of Conakry have sewage treatment and garbage composting system </a:t>
            </a:r>
            <a:r>
              <a:rPr lang="en-US" smtClean="0"/>
              <a:t>that </a:t>
            </a:r>
            <a:r>
              <a:rPr lang="en-US" smtClean="0"/>
              <a:t>meet </a:t>
            </a:r>
            <a:r>
              <a:rPr lang="en-US" dirty="0" smtClean="0"/>
              <a:t>the current and future needs of the city? </a:t>
            </a: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US" dirty="0" smtClean="0"/>
              <a:t>How prevalent are infectious and vector-borne diseases in Conakry?</a:t>
            </a: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US" dirty="0" smtClean="0"/>
              <a:t>How involved is the leadership of Conakry in CCRD prevention and management?</a:t>
            </a: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US" dirty="0" smtClean="0"/>
              <a:t>How involved are different communities in Conakry in disease and disaster prevention and management?</a:t>
            </a: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US" dirty="0" smtClean="0"/>
              <a:t>Is </a:t>
            </a:r>
            <a:r>
              <a:rPr lang="en-US" dirty="0" smtClean="0"/>
              <a:t>health care adequately accessible for the residents of Conakry?</a:t>
            </a: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US" dirty="0" smtClean="0"/>
              <a:t>How the country's agricultural and other related natural resources </a:t>
            </a:r>
            <a:r>
              <a:rPr lang="en-US" dirty="0" smtClean="0"/>
              <a:t>such as </a:t>
            </a:r>
            <a:r>
              <a:rPr lang="en-US" dirty="0" smtClean="0"/>
              <a:t>the cultivable lands, forests, and water sources are managed?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8471</TotalTime>
  <Words>1794</Words>
  <Application>Microsoft Office PowerPoint</Application>
  <PresentationFormat>On-screen Show (4:3)</PresentationFormat>
  <Paragraphs>140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Trek</vt:lpstr>
      <vt:lpstr>The Conakry Resilience System </vt:lpstr>
      <vt:lpstr>Aims/objectives</vt:lpstr>
      <vt:lpstr>Significance of the project</vt:lpstr>
      <vt:lpstr>Literature review</vt:lpstr>
      <vt:lpstr>Literature review (continued)</vt:lpstr>
      <vt:lpstr>Literature review (continued)</vt:lpstr>
      <vt:lpstr>Literature review (continued)</vt:lpstr>
      <vt:lpstr>Description of project</vt:lpstr>
      <vt:lpstr>Methods</vt:lpstr>
      <vt:lpstr>Results</vt:lpstr>
      <vt:lpstr>Methodological limitations</vt:lpstr>
      <vt:lpstr>Conakry resilience system</vt:lpstr>
      <vt:lpstr>Resilience system approach</vt:lpstr>
      <vt:lpstr>Lessons learned/What else was learned</vt:lpstr>
      <vt:lpstr>Implications for health services administration</vt:lpstr>
      <vt:lpstr>Next steps for this project</vt:lpstr>
      <vt:lpstr>Addressed Competencies</vt:lpstr>
      <vt:lpstr>Addressed Competencies (continued)</vt:lpstr>
      <vt:lpstr>References</vt:lpstr>
      <vt:lpstr>Slide 20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Dem Drame</dc:creator>
  <cp:lastModifiedBy>Dem Drame</cp:lastModifiedBy>
  <cp:revision>157</cp:revision>
  <dcterms:created xsi:type="dcterms:W3CDTF">2013-12-07T18:49:15Z</dcterms:created>
  <dcterms:modified xsi:type="dcterms:W3CDTF">2013-12-18T17:33:49Z</dcterms:modified>
</cp:coreProperties>
</file>